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handoutMasterIdLst>
    <p:handoutMasterId r:id="rId42"/>
  </p:handoutMasterIdLst>
  <p:sldIdLst>
    <p:sldId id="377"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Lst>
  <p:sldSz cx="12188825" cy="6858000"/>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it Chaudhary" initials="RC" lastIdx="1" clrIdx="0">
    <p:extLst>
      <p:ext uri="{19B8F6BF-5375-455C-9EA6-DF929625EA0E}">
        <p15:presenceInfo xmlns:p15="http://schemas.microsoft.com/office/powerpoint/2012/main" userId="46873dad356fdf7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01513"/>
    <a:srgbClr val="E05F2C"/>
    <a:srgbClr val="F4B10A"/>
    <a:srgbClr val="E4A60A"/>
    <a:srgbClr val="F0932C"/>
    <a:srgbClr val="828282"/>
    <a:srgbClr val="6E90FE"/>
    <a:srgbClr val="8086FC"/>
    <a:srgbClr val="6D6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80" d="100"/>
          <a:sy n="80" d="100"/>
        </p:scale>
        <p:origin x="82" y="173"/>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Chaudhary" userId="46873dad356fdf72" providerId="LiveId" clId="{B70DE34B-D012-4B30-97A4-59406D06D139}"/>
    <pc:docChg chg="custSel modSld">
      <pc:chgData name="Rohit Chaudhary" userId="46873dad356fdf72" providerId="LiveId" clId="{B70DE34B-D012-4B30-97A4-59406D06D139}" dt="2022-12-20T14:19:09.904" v="91" actId="5793"/>
      <pc:docMkLst>
        <pc:docMk/>
      </pc:docMkLst>
      <pc:sldChg chg="modSp mod addCm">
        <pc:chgData name="Rohit Chaudhary" userId="46873dad356fdf72" providerId="LiveId" clId="{B70DE34B-D012-4B30-97A4-59406D06D139}" dt="2022-12-20T14:19:09.904" v="91" actId="5793"/>
        <pc:sldMkLst>
          <pc:docMk/>
          <pc:sldMk cId="1974470676" sldId="377"/>
        </pc:sldMkLst>
        <pc:spChg chg="mod">
          <ac:chgData name="Rohit Chaudhary" userId="46873dad356fdf72" providerId="LiveId" clId="{B70DE34B-D012-4B30-97A4-59406D06D139}" dt="2022-12-20T14:19:09.904" v="91" actId="5793"/>
          <ac:spMkLst>
            <pc:docMk/>
            <pc:sldMk cId="1974470676" sldId="377"/>
            <ac:spMk id="3" creationId="{17C91D5F-50A3-494B-9434-D7E50E0C7E06}"/>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12-20T19:48:01.177" idx="1">
    <p:pos x="10" y="1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12/20/2022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12/20/2022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12/20/2022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grpSp>
        <p:nvGrpSpPr>
          <p:cNvPr id="7" name="Group 6">
            <a:extLst>
              <a:ext uri="{FF2B5EF4-FFF2-40B4-BE49-F238E27FC236}">
                <a16:creationId xmlns:a16="http://schemas.microsoft.com/office/drawing/2014/main" id="{9F0FFE99-C80C-47A8-BDB2-2A7AAE59FFBC}"/>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AEEC35EF-87D8-4DE1-8642-80B493F90E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2543E0ED-C863-426F-8074-06F7237AD353}"/>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8084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12/20/2022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36917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12/20/2022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512104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12/20/2022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3717425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12/20/2022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688534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12/20/2022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282101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12/20/2022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832983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12/20/2022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80474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12/20/2022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64629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3F41C87-7AD9-4845-A077-840E4A0F3F06}" type="datetimeFigureOut">
              <a:rPr lang="en-US" smtClean="0"/>
              <a:t>12/20/2022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59109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12/20/2022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grpSp>
        <p:nvGrpSpPr>
          <p:cNvPr id="7" name="Group 6">
            <a:extLst>
              <a:ext uri="{FF2B5EF4-FFF2-40B4-BE49-F238E27FC236}">
                <a16:creationId xmlns:a16="http://schemas.microsoft.com/office/drawing/2014/main" id="{300763F5-0F2D-4AFB-B487-90F49A1B68E9}"/>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D1F21AE6-6D03-435E-9F38-46A4FF1F81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DFE31ACB-AB27-4A7D-AA36-AEE9C1D9773A}"/>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64687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12/20/2022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97617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12/20/2022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38071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3F41C87-7AD9-4845-A077-840E4A0F3F06}" type="datetimeFigureOut">
              <a:rPr lang="en-US" smtClean="0"/>
              <a:t>12/20/2022</a:t>
            </a:fld>
            <a:endParaRPr lang="en-US"/>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3480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F41C87-7AD9-4845-A077-840E4A0F3F06}" type="datetimeFigureOut">
              <a:rPr lang="en-US" smtClean="0"/>
              <a:t>12/20/2022</a:t>
            </a:fld>
            <a:endParaRPr lang="en-US"/>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5901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3F41C87-7AD9-4845-A077-840E4A0F3F06}" type="datetimeFigureOut">
              <a:rPr lang="en-US" smtClean="0"/>
              <a:t>12/20/2022</a:t>
            </a:fld>
            <a:endParaRPr lang="en-US"/>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09453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12/20/2022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2708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3F41C87-7AD9-4845-A077-840E4A0F3F06}" type="datetimeFigureOut">
              <a:rPr lang="en-US" smtClean="0"/>
              <a:pPr/>
              <a:t>12/20/2022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27702579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1">
            <a:extLst>
              <a:ext uri="{FF2B5EF4-FFF2-40B4-BE49-F238E27FC236}">
                <a16:creationId xmlns:a16="http://schemas.microsoft.com/office/drawing/2014/main" id="{E1070D11-1731-46E0-953A-51E1D594DC8B}"/>
              </a:ext>
            </a:extLst>
          </p:cNvPr>
          <p:cNvSpPr txBox="1">
            <a:spLocks/>
          </p:cNvSpPr>
          <p:nvPr/>
        </p:nvSpPr>
        <p:spPr>
          <a:xfrm>
            <a:off x="1557908" y="476672"/>
            <a:ext cx="5945188" cy="1368152"/>
          </a:xfrm>
          <a:prstGeom prst="rect">
            <a:avLst/>
          </a:prstGeom>
          <a:scene3d>
            <a:camera prst="orthographicFront"/>
            <a:lightRig rig="threePt" dir="t"/>
          </a:scene3d>
          <a:sp3d>
            <a:bevelT/>
          </a:sp3d>
        </p:spPr>
        <p:txBody>
          <a:bodyPr>
            <a:normAutofit fontScale="97500" lnSpcReduction="10000"/>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i="1" dirty="0">
                <a:solidFill>
                  <a:srgbClr val="B01513"/>
                </a:solidFill>
              </a:rPr>
              <a:t>Project Presentation On</a:t>
            </a:r>
            <a:br>
              <a:rPr lang="en-IN" sz="3600" b="1" i="1" dirty="0">
                <a:solidFill>
                  <a:schemeClr val="accent1">
                    <a:lumMod val="75000"/>
                  </a:schemeClr>
                </a:solidFill>
              </a:rPr>
            </a:br>
            <a:r>
              <a:rPr lang="en-US" sz="2000" b="0" i="0" dirty="0">
                <a:solidFill>
                  <a:srgbClr val="FFFFFF"/>
                </a:solidFill>
                <a:effectLst/>
                <a:latin typeface="Open Sans" panose="020B0606030504020204" pitchFamily="34" charset="0"/>
              </a:rPr>
              <a:t>Housing Project</a:t>
            </a:r>
            <a:br>
              <a:rPr lang="en-IN" sz="4400" dirty="0"/>
            </a:br>
            <a:r>
              <a:rPr lang="en-IN" sz="3600" b="1" dirty="0">
                <a:solidFill>
                  <a:schemeClr val="tx1"/>
                </a:solidFill>
              </a:rPr>
              <a:t>“Price Prediction”</a:t>
            </a:r>
          </a:p>
        </p:txBody>
      </p:sp>
      <p:sp>
        <p:nvSpPr>
          <p:cNvPr id="3" name="Subtitle 2">
            <a:extLst>
              <a:ext uri="{FF2B5EF4-FFF2-40B4-BE49-F238E27FC236}">
                <a16:creationId xmlns:a16="http://schemas.microsoft.com/office/drawing/2014/main" id="{17C91D5F-50A3-494B-9434-D7E50E0C7E06}"/>
              </a:ext>
            </a:extLst>
          </p:cNvPr>
          <p:cNvSpPr txBox="1">
            <a:spLocks/>
          </p:cNvSpPr>
          <p:nvPr/>
        </p:nvSpPr>
        <p:spPr>
          <a:xfrm>
            <a:off x="1557908" y="5733256"/>
            <a:ext cx="5945187" cy="504056"/>
          </a:xfrm>
          <a:prstGeom prst="rect">
            <a:avLst/>
          </a:prstGeom>
        </p:spPr>
        <p:txBody>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1371189" lvl="3" indent="0">
              <a:buNone/>
            </a:pPr>
            <a:r>
              <a:rPr lang="en-US" sz="2800" b="1" i="1" dirty="0">
                <a:solidFill>
                  <a:srgbClr val="FF0000"/>
                </a:solidFill>
              </a:rPr>
              <a:t>Presented by - ROHIT  </a:t>
            </a:r>
          </a:p>
        </p:txBody>
      </p:sp>
      <p:pic>
        <p:nvPicPr>
          <p:cNvPr id="5" name="Picture 4">
            <a:extLst>
              <a:ext uri="{FF2B5EF4-FFF2-40B4-BE49-F238E27FC236}">
                <a16:creationId xmlns:a16="http://schemas.microsoft.com/office/drawing/2014/main" id="{F25D3782-F068-436C-90AC-28339DBE5D74}"/>
              </a:ext>
            </a:extLst>
          </p:cNvPr>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1355501" y="2219957"/>
            <a:ext cx="6350000" cy="2794000"/>
          </a:xfrm>
          <a:prstGeom prst="rect">
            <a:avLst/>
          </a:prstGeom>
        </p:spPr>
      </p:pic>
      <p:pic>
        <p:nvPicPr>
          <p:cNvPr id="7" name="Picture 6">
            <a:extLst>
              <a:ext uri="{FF2B5EF4-FFF2-40B4-BE49-F238E27FC236}">
                <a16:creationId xmlns:a16="http://schemas.microsoft.com/office/drawing/2014/main" id="{E2F4A713-AFCF-4924-88AD-D17266F48BC9}"/>
              </a:ext>
            </a:extLst>
          </p:cNvPr>
          <p:cNvPicPr>
            <a:picLocks noChangeAspect="1"/>
          </p:cNvPicPr>
          <p:nvPr/>
        </p:nvPicPr>
        <p:blipFill>
          <a:blip r:embed="rId3" cstate="print">
            <a:alphaModFix amt="46000"/>
            <a:extLst>
              <a:ext uri="{28A0092B-C50C-407E-A947-70E740481C1C}">
                <a14:useLocalDpi xmlns:a14="http://schemas.microsoft.com/office/drawing/2010/main" val="0"/>
              </a:ext>
            </a:extLst>
          </a:blip>
          <a:stretch>
            <a:fillRect/>
          </a:stretch>
        </p:blipFill>
        <p:spPr>
          <a:xfrm>
            <a:off x="7219329" y="4259421"/>
            <a:ext cx="486172" cy="753755"/>
          </a:xfrm>
          <a:prstGeom prst="rect">
            <a:avLst/>
          </a:prstGeom>
        </p:spPr>
      </p:pic>
    </p:spTree>
    <p:extLst>
      <p:ext uri="{BB962C8B-B14F-4D97-AF65-F5344CB8AC3E}">
        <p14:creationId xmlns:p14="http://schemas.microsoft.com/office/powerpoint/2010/main" val="197447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64704"/>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7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7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rPr>
              <a:t>As Since Year garage was built(</a:t>
            </a:r>
            <a:r>
              <a:rPr lang="en-IN" sz="1800" dirty="0" err="1">
                <a:solidFill>
                  <a:srgbClr val="000000"/>
                </a:solidFill>
                <a:effectLst/>
                <a:latin typeface="Century" panose="02040604050505020304" pitchFamily="18" charset="0"/>
                <a:ea typeface="Times New Roman" panose="02020603050405020304" pitchFamily="18" charset="0"/>
              </a:rPr>
              <a:t>GarageAge</a:t>
            </a:r>
            <a:r>
              <a:rPr lang="en-IN" sz="18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8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 of numerical columns:</a:t>
            </a:r>
          </a:p>
        </p:txBody>
      </p:sp>
      <p:pic>
        <p:nvPicPr>
          <p:cNvPr id="9" name="Content Placeholder 3">
            <a:extLst>
              <a:ext uri="{FF2B5EF4-FFF2-40B4-BE49-F238E27FC236}">
                <a16:creationId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p:txBody>
          <a:bodyPr>
            <a:normAutofit fontScale="92500"/>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fontScale="90000"/>
          </a:bodyPr>
          <a:lstStyle/>
          <a:p>
            <a:r>
              <a:rPr lang="en-IN"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6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6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6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6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6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6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6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6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1522413" y="1700808"/>
            <a:ext cx="9829799" cy="5112568"/>
          </a:xfrm>
        </p:spPr>
        <p:txBody>
          <a:bodyPr>
            <a:normAutofit lnSpcReduction="10000"/>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8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1053852" y="1700808"/>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normAutofit fontScale="90000"/>
          </a:bodyPr>
          <a:lstStyle/>
          <a:p>
            <a:r>
              <a:rPr lang="en-IN"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pic>
        <p:nvPicPr>
          <p:cNvPr id="4" name="Content Placeholder 3">
            <a:extLst>
              <a:ext uri="{FF2B5EF4-FFF2-40B4-BE49-F238E27FC236}">
                <a16:creationId xmlns:a16="http://schemas.microsoft.com/office/drawing/2014/main" id="{1E3D9867-AD29-4F2F-8A51-1E3E123953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7908" y="1700809"/>
            <a:ext cx="9721080" cy="3960439"/>
          </a:xfrm>
          <a:prstGeom prst="rect">
            <a:avLst/>
          </a:prstGeom>
          <a:noFill/>
          <a:ln>
            <a:noFill/>
          </a:ln>
        </p:spPr>
      </p:pic>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90.68% accuracy but still we have to look into multiple models.</a:t>
            </a:r>
            <a:endParaRPr lang="en-IN" dirty="0">
              <a:latin typeface="Century" panose="02040604050505020304" pitchFamily="18" charset="0"/>
            </a:endParaRPr>
          </a:p>
        </p:txBody>
      </p:sp>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pic>
        <p:nvPicPr>
          <p:cNvPr id="4" name="Content Placeholder 3">
            <a:extLst>
              <a:ext uri="{FF2B5EF4-FFF2-40B4-BE49-F238E27FC236}">
                <a16:creationId xmlns:a16="http://schemas.microsoft.com/office/drawing/2014/main" id="{395C28DB-BC88-4D2E-95F6-BF7A05342B9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4" y="1628801"/>
            <a:ext cx="9829798" cy="4248471"/>
          </a:xfrm>
          <a:prstGeom prst="rect">
            <a:avLst/>
          </a:prstGeom>
          <a:noFill/>
          <a:ln>
            <a:noFill/>
          </a:ln>
        </p:spPr>
      </p:pic>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89.32%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ExtraTreesRegressor</a:t>
            </a:r>
            <a:r>
              <a:rPr lang="en-IN" dirty="0"/>
              <a:t>:</a:t>
            </a:r>
          </a:p>
        </p:txBody>
      </p:sp>
      <p:pic>
        <p:nvPicPr>
          <p:cNvPr id="4" name="Content Placeholder 3">
            <a:extLst>
              <a:ext uri="{FF2B5EF4-FFF2-40B4-BE49-F238E27FC236}">
                <a16:creationId xmlns:a16="http://schemas.microsoft.com/office/drawing/2014/main" id="{EB643DBD-8753-4EA2-85FE-CBEC7EBE63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722296" cy="4176464"/>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89.66%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a:t>
            </a:r>
            <a:r>
              <a:rPr lang="en-IN" dirty="0" err="1"/>
              <a:t>GradientBoostingRegressor</a:t>
            </a:r>
            <a:r>
              <a:rPr lang="en-IN" dirty="0"/>
              <a:t>:</a:t>
            </a:r>
          </a:p>
        </p:txBody>
      </p:sp>
      <p:pic>
        <p:nvPicPr>
          <p:cNvPr id="4" name="Content Placeholder 3">
            <a:extLst>
              <a:ext uri="{FF2B5EF4-FFF2-40B4-BE49-F238E27FC236}">
                <a16:creationId xmlns:a16="http://schemas.microsoft.com/office/drawing/2014/main" id="{9877314A-A00D-4C03-80FB-60BAE112D5A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3" y="1700809"/>
            <a:ext cx="9756575" cy="4176464"/>
          </a:xfrm>
          <a:prstGeom prst="rect">
            <a:avLst/>
          </a:prstGeom>
          <a:noFill/>
          <a:ln>
            <a:noFill/>
          </a:ln>
        </p:spPr>
      </p:pic>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92.49%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p:txBody>
          <a:bodyPr/>
          <a:lstStyle/>
          <a:p>
            <a:r>
              <a:rPr lang="en-IN" dirty="0"/>
              <a:t>v) DecisionTreeRegressor:</a:t>
            </a:r>
          </a:p>
        </p:txBody>
      </p:sp>
      <p:pic>
        <p:nvPicPr>
          <p:cNvPr id="4" name="Content Placeholder 3">
            <a:extLst>
              <a:ext uri="{FF2B5EF4-FFF2-40B4-BE49-F238E27FC236}">
                <a16:creationId xmlns:a16="http://schemas.microsoft.com/office/drawing/2014/main" id="{B94C650A-1091-4292-B46A-6E2F2811644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9"/>
            <a:ext cx="9649072" cy="3960439"/>
          </a:xfrm>
          <a:prstGeom prst="rect">
            <a:avLst/>
          </a:prstGeom>
          <a:noFill/>
          <a:ln>
            <a:noFill/>
          </a:ln>
        </p:spPr>
      </p:pic>
      <p:sp>
        <p:nvSpPr>
          <p:cNvPr id="6" name="TextBox 5">
            <a:extLst>
              <a:ext uri="{FF2B5EF4-FFF2-40B4-BE49-F238E27FC236}">
                <a16:creationId xmlns:a16="http://schemas.microsoft.com/office/drawing/2014/main" id="{1135E1A0-B3BE-49B0-9B7F-9B5719E99E70}"/>
              </a:ext>
            </a:extLst>
          </p:cNvPr>
          <p:cNvSpPr txBox="1"/>
          <p:nvPr/>
        </p:nvSpPr>
        <p:spPr>
          <a:xfrm>
            <a:off x="1917948" y="5589240"/>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72.08% accuracy.</a:t>
            </a:r>
            <a:endParaRPr lang="en-IN" dirty="0">
              <a:latin typeface="Century" panose="02040604050505020304" pitchFamily="18" charset="0"/>
            </a:endParaRPr>
          </a:p>
        </p:txBody>
      </p:sp>
      <p:sp>
        <p:nvSpPr>
          <p:cNvPr id="8" name="TextBox 7">
            <a:extLst>
              <a:ext uri="{FF2B5EF4-FFF2-40B4-BE49-F238E27FC236}">
                <a16:creationId xmlns:a16="http://schemas.microsoft.com/office/drawing/2014/main" id="{36212FA4-2E50-4A54-8800-02A716C652A4}"/>
              </a:ext>
            </a:extLst>
          </p:cNvPr>
          <p:cNvSpPr txBox="1"/>
          <p:nvPr/>
        </p:nvSpPr>
        <p:spPr>
          <a:xfrm>
            <a:off x="1917948" y="5958572"/>
            <a:ext cx="9361040" cy="66075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By looking into the difference of model accuracy and cross validation score I found ExtraTreesRegressor as the best model.</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CB6D516-B1C4-42A0-B23D-23C85BA52E8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410599" y="2052638"/>
            <a:ext cx="6329402" cy="419576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8270549-5F71-41DC-A6B9-28BA8B1DCB1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628801"/>
            <a:ext cx="9649072" cy="3672408"/>
          </a:xfrm>
          <a:prstGeom prst="rect">
            <a:avLst/>
          </a:prstGeom>
          <a:noFill/>
          <a:ln>
            <a:noFill/>
          </a:ln>
        </p:spPr>
      </p:pic>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incresed</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my model accuracy from 89.66% to 90.13%.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952C8129-4029-4700-8102-D826651C01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9916" y="2420888"/>
            <a:ext cx="9361040" cy="3148062"/>
          </a:xfrm>
          <a:prstGeom prst="rect">
            <a:avLst/>
          </a:prstGeom>
          <a:noFill/>
          <a:ln>
            <a:noFill/>
          </a:ln>
        </p:spPr>
      </p:pic>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4968552"/>
          </a:xfrm>
        </p:spPr>
        <p:txBody>
          <a:bodyPr>
            <a:normAutofit lnSpcReduction="10000"/>
          </a:bodyPr>
          <a:lstStyle/>
          <a:p>
            <a:pPr>
              <a:spcBef>
                <a:spcPts val="300"/>
              </a:spcBef>
              <a:spcAft>
                <a:spcPts val="300"/>
              </a:spcAft>
              <a:buFont typeface="Wingdings" panose="05000000000000000000" pitchFamily="2" charset="2"/>
              <a:buChar char="ü"/>
            </a:pP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800" dirty="0" err="1">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a:t>
            </a:r>
            <a:r>
              <a:rPr lang="en-IN" sz="1800" dirty="0" err="1">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featuers</a:t>
            </a: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solidFill>
                  <a:srgbClr val="FFFF00"/>
                </a:solidFill>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C3BCC2A8-313A-4E14-A49F-910A5374D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5899" y="1331118"/>
            <a:ext cx="8726379" cy="4906193"/>
          </a:xfr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fontScale="92500" lnSpcReduction="100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a:extLst>
              <a:ext uri="{FF2B5EF4-FFF2-40B4-BE49-F238E27FC236}">
                <a16:creationId xmlns:a16="http://schemas.microsoft.com/office/drawing/2014/main" id="{B1027E34-C65C-48C2-8098-5FD5AA556DA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78738" y="1916832"/>
            <a:ext cx="3673475" cy="2880320"/>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pic>
        <p:nvPicPr>
          <p:cNvPr id="6" name="Content Placeholder 5">
            <a:extLst>
              <a:ext uri="{FF2B5EF4-FFF2-40B4-BE49-F238E27FC236}">
                <a16:creationId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solidFill>
                  <a:schemeClr val="bg1"/>
                </a:solidFill>
                <a:latin typeface="Century" panose="02040604050505020304" pitchFamily="18" charset="0"/>
              </a:rPr>
              <a:t> </a:t>
            </a:r>
            <a:r>
              <a:rPr lang="en-IN" sz="6000" dirty="0">
                <a:solidFill>
                  <a:schemeClr val="bg1"/>
                </a:solidFill>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solidFill>
                <a:schemeClr val="bg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solidFill>
                  <a:schemeClr val="bg1"/>
                </a:solidFill>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300</TotalTime>
  <Words>3098</Words>
  <Application>Microsoft Office PowerPoint</Application>
  <PresentationFormat>Custom</PresentationFormat>
  <Paragraphs>171</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Cambria</vt:lpstr>
      <vt:lpstr>Century</vt:lpstr>
      <vt:lpstr>Century Gothic</vt:lpstr>
      <vt:lpstr>Open Sans</vt:lpstr>
      <vt:lpstr>Wingdings</vt:lpstr>
      <vt:lpstr>Wingdings 3</vt:lpstr>
      <vt:lpstr>Ion</vt:lpstr>
      <vt:lpstr>PowerPoint Presentation</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i) RandomForestRegressor:</vt:lpstr>
      <vt:lpstr>ii) XGBRegressor:</vt:lpstr>
      <vt:lpstr>iii) ExtraTreesRegressor:</vt:lpstr>
      <vt:lpstr>iv) GradientBoostingRegressor:</vt:lpstr>
      <vt:lpstr>v) DecisionTreeRegressor:</vt:lpstr>
      <vt:lpstr>Hyper Parameter Tunning:</vt:lpstr>
      <vt:lpstr>Hyper Parameter Tunning:</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Rohit Chaudhary</cp:lastModifiedBy>
  <cp:revision>12</cp:revision>
  <dcterms:created xsi:type="dcterms:W3CDTF">2021-10-01T13:22:47Z</dcterms:created>
  <dcterms:modified xsi:type="dcterms:W3CDTF">2022-12-20T14:19:54Z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